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9" r:id="rId5"/>
    <p:sldId id="258" r:id="rId6"/>
    <p:sldId id="260" r:id="rId7"/>
    <p:sldId id="263" r:id="rId8"/>
    <p:sldId id="261" r:id="rId9"/>
    <p:sldId id="276" r:id="rId10"/>
    <p:sldId id="275" r:id="rId11"/>
    <p:sldId id="273" r:id="rId12"/>
    <p:sldId id="274" r:id="rId13"/>
    <p:sldId id="272" r:id="rId14"/>
    <p:sldId id="269" r:id="rId15"/>
    <p:sldId id="268" r:id="rId16"/>
    <p:sldId id="267" r:id="rId17"/>
    <p:sldId id="262" r:id="rId18"/>
    <p:sldId id="270"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F3EE5-E9E0-43CD-BD5D-2324FD13C9CC}"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28187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F3EE5-E9E0-43CD-BD5D-2324FD13C9CC}"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327102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F3EE5-E9E0-43CD-BD5D-2324FD13C9CC}"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264639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F3EE5-E9E0-43CD-BD5D-2324FD13C9CC}"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186442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F3EE5-E9E0-43CD-BD5D-2324FD13C9CC}"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263545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F3EE5-E9E0-43CD-BD5D-2324FD13C9CC}"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79353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F3EE5-E9E0-43CD-BD5D-2324FD13C9CC}" type="datetimeFigureOut">
              <a:rPr lang="en-US" smtClean="0"/>
              <a:t>7/5/2021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291912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F3EE5-E9E0-43CD-BD5D-2324FD13C9CC}" type="datetimeFigureOut">
              <a:rPr lang="en-US" smtClean="0"/>
              <a:t>7/5/2021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392815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F3EE5-E9E0-43CD-BD5D-2324FD13C9CC}" type="datetimeFigureOut">
              <a:rPr lang="en-US" smtClean="0"/>
              <a:t>7/5/2021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323182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F3EE5-E9E0-43CD-BD5D-2324FD13C9CC}"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325165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F3EE5-E9E0-43CD-BD5D-2324FD13C9CC}"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A95ED-12C2-4958-B5C7-D7D635923406}" type="slidenum">
              <a:rPr lang="en-US" smtClean="0"/>
              <a:t>‹#›</a:t>
            </a:fld>
            <a:endParaRPr lang="en-US"/>
          </a:p>
        </p:txBody>
      </p:sp>
    </p:spTree>
    <p:extLst>
      <p:ext uri="{BB962C8B-B14F-4D97-AF65-F5344CB8AC3E}">
        <p14:creationId xmlns:p14="http://schemas.microsoft.com/office/powerpoint/2010/main" val="183118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F3EE5-E9E0-43CD-BD5D-2324FD13C9CC}" type="datetimeFigureOut">
              <a:rPr lang="en-US" smtClean="0"/>
              <a:t>7/5/2021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A95ED-12C2-4958-B5C7-D7D635923406}" type="slidenum">
              <a:rPr lang="en-US" smtClean="0"/>
              <a:t>‹#›</a:t>
            </a:fld>
            <a:endParaRPr lang="en-US"/>
          </a:p>
        </p:txBody>
      </p:sp>
    </p:spTree>
    <p:extLst>
      <p:ext uri="{BB962C8B-B14F-4D97-AF65-F5344CB8AC3E}">
        <p14:creationId xmlns:p14="http://schemas.microsoft.com/office/powerpoint/2010/main" val="395286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07" y="2294458"/>
            <a:ext cx="9144000" cy="2387600"/>
          </a:xfrm>
        </p:spPr>
        <p:txBody>
          <a:bodyPr>
            <a:normAutofit fontScale="90000"/>
          </a:bodyPr>
          <a:lstStyle/>
          <a:p>
            <a:r>
              <a:rPr lang="en-GB" b="1" dirty="0"/>
              <a:t>Welcome to Tunstall Nursery School</a:t>
            </a:r>
            <a:br>
              <a:rPr lang="en-GB" b="1" dirty="0"/>
            </a:br>
            <a:br>
              <a:rPr lang="en-GB" b="1" dirty="0"/>
            </a:br>
            <a:r>
              <a:rPr lang="en-GB" b="1" dirty="0"/>
              <a:t>2021-2022</a:t>
            </a:r>
            <a:endParaRPr lang="en-US" b="1" dirty="0"/>
          </a:p>
        </p:txBody>
      </p:sp>
    </p:spTree>
    <p:extLst>
      <p:ext uri="{BB962C8B-B14F-4D97-AF65-F5344CB8AC3E}">
        <p14:creationId xmlns:p14="http://schemas.microsoft.com/office/powerpoint/2010/main" val="5534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5976" y="-147019"/>
            <a:ext cx="335380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Curriculum</a:t>
            </a:r>
            <a:endParaRPr lang="en-US" sz="5400" b="1" cap="none" spc="0" dirty="0">
              <a:ln w="22225">
                <a:solidFill>
                  <a:schemeClr val="accent2"/>
                </a:solidFill>
                <a:prstDash val="solid"/>
              </a:ln>
              <a:solidFill>
                <a:srgbClr val="002060"/>
              </a:solidFill>
              <a:effectLst/>
            </a:endParaRPr>
          </a:p>
        </p:txBody>
      </p:sp>
      <p:sp>
        <p:nvSpPr>
          <p:cNvPr id="3" name="TextBox 2"/>
          <p:cNvSpPr txBox="1"/>
          <p:nvPr/>
        </p:nvSpPr>
        <p:spPr>
          <a:xfrm>
            <a:off x="1266318" y="776311"/>
            <a:ext cx="9870510" cy="5509200"/>
          </a:xfrm>
          <a:prstGeom prst="rect">
            <a:avLst/>
          </a:prstGeom>
          <a:noFill/>
        </p:spPr>
        <p:txBody>
          <a:bodyPr wrap="square" rtlCol="0">
            <a:spAutoFit/>
          </a:bodyPr>
          <a:lstStyle/>
          <a:p>
            <a:r>
              <a:rPr lang="en-GB" sz="2000" b="1" dirty="0"/>
              <a:t>Your child will follow the Early Years Foundation Stage Curriculum (EYFS )  </a:t>
            </a:r>
          </a:p>
          <a:p>
            <a:r>
              <a:rPr lang="en-GB" sz="2000" b="1" dirty="0"/>
              <a:t>which is a national and play based curriculum.</a:t>
            </a:r>
          </a:p>
          <a:p>
            <a:endParaRPr lang="en-GB" sz="2000" b="1" dirty="0"/>
          </a:p>
          <a:p>
            <a:r>
              <a:rPr lang="en-GB" sz="2000" b="1" dirty="0"/>
              <a:t>There are 4 prime areas of learning- </a:t>
            </a:r>
          </a:p>
          <a:p>
            <a:pPr marL="285750" indent="-285750">
              <a:buFont typeface="Arial" panose="020B0604020202020204" pitchFamily="34" charset="0"/>
              <a:buChar char="•"/>
            </a:pPr>
            <a:r>
              <a:rPr lang="en-GB" sz="2000" dirty="0"/>
              <a:t>Personal social and emotional development</a:t>
            </a:r>
          </a:p>
          <a:p>
            <a:pPr marL="285750" indent="-285750">
              <a:buFont typeface="Arial" panose="020B0604020202020204" pitchFamily="34" charset="0"/>
              <a:buChar char="•"/>
            </a:pPr>
            <a:r>
              <a:rPr lang="en-GB" sz="2000" dirty="0"/>
              <a:t>Communication and language</a:t>
            </a:r>
          </a:p>
          <a:p>
            <a:pPr marL="285750" indent="-285750">
              <a:buFont typeface="Arial" panose="020B0604020202020204" pitchFamily="34" charset="0"/>
              <a:buChar char="•"/>
            </a:pPr>
            <a:r>
              <a:rPr lang="en-GB" sz="2000" dirty="0"/>
              <a:t>Physical development</a:t>
            </a:r>
          </a:p>
          <a:p>
            <a:endParaRPr lang="en-GB" sz="2000" b="1" dirty="0"/>
          </a:p>
          <a:p>
            <a:r>
              <a:rPr lang="en-GB" sz="2000" b="1" dirty="0"/>
              <a:t>These are supported by 4 specific areas of learning</a:t>
            </a:r>
          </a:p>
          <a:p>
            <a:pPr marL="285750" indent="-285750">
              <a:buFont typeface="Arial" panose="020B0604020202020204" pitchFamily="34" charset="0"/>
              <a:buChar char="•"/>
            </a:pPr>
            <a:r>
              <a:rPr lang="en-GB" sz="2000" dirty="0"/>
              <a:t>Literacy, </a:t>
            </a:r>
          </a:p>
          <a:p>
            <a:pPr marL="285750" indent="-285750">
              <a:buFont typeface="Arial" panose="020B0604020202020204" pitchFamily="34" charset="0"/>
              <a:buChar char="•"/>
            </a:pPr>
            <a:r>
              <a:rPr lang="en-GB" sz="2000" dirty="0"/>
              <a:t>Mathematics</a:t>
            </a:r>
          </a:p>
          <a:p>
            <a:pPr marL="285750" indent="-285750">
              <a:buFont typeface="Arial" panose="020B0604020202020204" pitchFamily="34" charset="0"/>
              <a:buChar char="•"/>
            </a:pPr>
            <a:r>
              <a:rPr lang="en-GB" sz="2000" dirty="0"/>
              <a:t>Understanding of the world </a:t>
            </a:r>
          </a:p>
          <a:p>
            <a:pPr marL="285750" indent="-285750">
              <a:buFont typeface="Arial" panose="020B0604020202020204" pitchFamily="34" charset="0"/>
              <a:buChar char="•"/>
            </a:pPr>
            <a:r>
              <a:rPr lang="en-GB" sz="2000" dirty="0"/>
              <a:t>Expressive arts and design</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2848"/>
          <a:stretch/>
        </p:blipFill>
        <p:spPr>
          <a:xfrm>
            <a:off x="2867716" y="5002276"/>
            <a:ext cx="2644810" cy="17287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0518" y="4727653"/>
            <a:ext cx="2671156" cy="20033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5823" y="2348775"/>
            <a:ext cx="2644999" cy="198374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9666" y="4727653"/>
            <a:ext cx="2671156" cy="200336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9437" y="162816"/>
            <a:ext cx="2551385" cy="1913539"/>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7086" t="-9454" r="8318" b="24252"/>
          <a:stretch/>
        </p:blipFill>
        <p:spPr>
          <a:xfrm>
            <a:off x="162323" y="4785242"/>
            <a:ext cx="2487664" cy="1945778"/>
          </a:xfrm>
          <a:prstGeom prst="rect">
            <a:avLst/>
          </a:prstGeom>
        </p:spPr>
      </p:pic>
    </p:spTree>
    <p:extLst>
      <p:ext uri="{BB962C8B-B14F-4D97-AF65-F5344CB8AC3E}">
        <p14:creationId xmlns:p14="http://schemas.microsoft.com/office/powerpoint/2010/main" val="48682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5779" y="-252311"/>
            <a:ext cx="10515600" cy="1325563"/>
          </a:xfrm>
        </p:spPr>
        <p:txBody>
          <a:bodyPr>
            <a:normAutofit/>
          </a:bodyPr>
          <a:lstStyle/>
          <a:p>
            <a:r>
              <a:rPr lang="en-GB" sz="3600" b="1" dirty="0"/>
              <a:t>Cognitive skills- the way children learn</a:t>
            </a:r>
          </a:p>
        </p:txBody>
      </p:sp>
      <p:sp>
        <p:nvSpPr>
          <p:cNvPr id="3" name="Content Placeholder 2"/>
          <p:cNvSpPr>
            <a:spLocks noGrp="1"/>
          </p:cNvSpPr>
          <p:nvPr>
            <p:ph idx="1"/>
          </p:nvPr>
        </p:nvSpPr>
        <p:spPr>
          <a:xfrm>
            <a:off x="700365" y="2586745"/>
            <a:ext cx="10515600" cy="4351338"/>
          </a:xfrm>
        </p:spPr>
        <p:txBody>
          <a:bodyPr>
            <a:normAutofit fontScale="92500" lnSpcReduction="20000"/>
          </a:bodyPr>
          <a:lstStyle/>
          <a:p>
            <a:pPr marL="0" indent="0">
              <a:buNone/>
            </a:pPr>
            <a:r>
              <a:rPr lang="en-GB" sz="2400" b="1" dirty="0"/>
              <a:t>Play is children’s work, it is fundamental to how they learn. Through play we support children’s learning and help children to gain new skills and knowledge.</a:t>
            </a:r>
          </a:p>
          <a:p>
            <a:pPr marL="0" indent="0">
              <a:buNone/>
            </a:pPr>
            <a:endParaRPr lang="en-GB" sz="2400" b="1" dirty="0"/>
          </a:p>
          <a:p>
            <a:pPr marL="0" indent="0">
              <a:buNone/>
            </a:pPr>
            <a:r>
              <a:rPr lang="en-GB" sz="2400" b="1" dirty="0"/>
              <a:t>Your child will be:-. </a:t>
            </a:r>
          </a:p>
          <a:p>
            <a:r>
              <a:rPr lang="en-GB" sz="2400" b="1" dirty="0"/>
              <a:t> </a:t>
            </a:r>
            <a:r>
              <a:rPr lang="en-GB" sz="2400" dirty="0"/>
              <a:t>Playing and exploring- finding out and exploring, and being willing to ‘have a go’. </a:t>
            </a:r>
          </a:p>
          <a:p>
            <a:r>
              <a:rPr lang="en-GB" sz="2400" dirty="0"/>
              <a:t>Active learning- being involved and concentrating, keeping trying and enjoying what they set out to do. </a:t>
            </a:r>
          </a:p>
          <a:p>
            <a:r>
              <a:rPr lang="en-GB" sz="2400" dirty="0"/>
              <a:t>Creating and thinking critically-having their own ideas, making links and choosing different ways to do things.</a:t>
            </a:r>
          </a:p>
          <a:p>
            <a:pPr marL="0" indent="0">
              <a:buNone/>
            </a:pPr>
            <a:endParaRPr lang="en-GB" sz="2400" b="1" dirty="0"/>
          </a:p>
          <a:p>
            <a:pPr marL="0" indent="0">
              <a:buNone/>
            </a:pPr>
            <a:r>
              <a:rPr lang="en-GB" sz="2400" b="1" dirty="0"/>
              <a:t>Learning outside is very important for children. A child’s physical development is very closely  linked to their brain development. Children learn about the world around them and participate in physical challenges.</a:t>
            </a:r>
          </a:p>
          <a:p>
            <a:endParaRPr lang="en-US" sz="2400" b="1" dirty="0"/>
          </a:p>
          <a:p>
            <a:pPr marL="0" indent="0">
              <a:buNone/>
            </a:pPr>
            <a:endParaRPr lang="en-GB" dirty="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34" r="14030" b="14303"/>
          <a:stretch/>
        </p:blipFill>
        <p:spPr>
          <a:xfrm>
            <a:off x="137195" y="659852"/>
            <a:ext cx="2173742" cy="16906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655" y="659851"/>
            <a:ext cx="2090518" cy="156788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091" t="18782" r="24205" b="9360"/>
          <a:stretch/>
        </p:blipFill>
        <p:spPr>
          <a:xfrm>
            <a:off x="2736982" y="756176"/>
            <a:ext cx="2069869" cy="15134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2725" y="756859"/>
            <a:ext cx="2017063" cy="151279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3387" t="12273" r="12355" b="4253"/>
          <a:stretch/>
        </p:blipFill>
        <p:spPr>
          <a:xfrm>
            <a:off x="8013469" y="756176"/>
            <a:ext cx="1275356" cy="1471565"/>
          </a:xfrm>
          <a:prstGeom prst="rect">
            <a:avLst/>
          </a:prstGeom>
        </p:spPr>
      </p:pic>
    </p:spTree>
    <p:extLst>
      <p:ext uri="{BB962C8B-B14F-4D97-AF65-F5344CB8AC3E}">
        <p14:creationId xmlns:p14="http://schemas.microsoft.com/office/powerpoint/2010/main" val="330898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Social and emotional skills</a:t>
            </a:r>
          </a:p>
        </p:txBody>
      </p:sp>
      <p:sp>
        <p:nvSpPr>
          <p:cNvPr id="3" name="Content Placeholder 2"/>
          <p:cNvSpPr>
            <a:spLocks noGrp="1"/>
          </p:cNvSpPr>
          <p:nvPr>
            <p:ph idx="1"/>
          </p:nvPr>
        </p:nvSpPr>
        <p:spPr/>
        <p:txBody>
          <a:bodyPr>
            <a:normAutofit/>
          </a:bodyPr>
          <a:lstStyle/>
          <a:p>
            <a:pPr marL="0" indent="0">
              <a:buNone/>
            </a:pPr>
            <a:r>
              <a:rPr lang="en-GB" sz="2200" b="1" dirty="0"/>
              <a:t>At Tunstall your child will be:- </a:t>
            </a:r>
          </a:p>
          <a:p>
            <a:pPr marL="0" indent="0">
              <a:buNone/>
            </a:pPr>
            <a:endParaRPr lang="en-GB" sz="2200" b="1" dirty="0"/>
          </a:p>
          <a:p>
            <a:r>
              <a:rPr lang="en-GB" sz="2200" b="1" dirty="0"/>
              <a:t>Enjoying new experiences </a:t>
            </a:r>
          </a:p>
          <a:p>
            <a:r>
              <a:rPr lang="en-GB" sz="2200" b="1" dirty="0"/>
              <a:t>Working and playing on their own or with others.</a:t>
            </a:r>
          </a:p>
          <a:p>
            <a:r>
              <a:rPr lang="en-GB" sz="2200" b="1" dirty="0"/>
              <a:t>Listening, communicating and sharing experiences with different people.</a:t>
            </a:r>
          </a:p>
          <a:p>
            <a:r>
              <a:rPr lang="en-GB" sz="2200" b="1" dirty="0"/>
              <a:t>Gaining a sense of self esteem and self confidence with an awareness and respect for the needs others. </a:t>
            </a:r>
          </a:p>
          <a:p>
            <a:r>
              <a:rPr lang="en-GB" sz="2200" b="1" dirty="0"/>
              <a:t>Learning to share and take turns</a:t>
            </a:r>
          </a:p>
          <a:p>
            <a:r>
              <a:rPr lang="en-GB" sz="2200" b="1" dirty="0"/>
              <a:t>Gaining  the attitudes, skills and knowledge they will need throughout their lives in order, to achieve their own potential and make a full contribution to society.</a:t>
            </a:r>
          </a:p>
          <a:p>
            <a:pPr marL="0" indent="0">
              <a:buNone/>
            </a:pPr>
            <a:endParaRPr lang="en-GB" sz="2200" b="1" dirty="0"/>
          </a:p>
          <a:p>
            <a:endParaRPr lang="en-GB" dirty="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608" t="7277" r="9307" b="6718"/>
          <a:stretch/>
        </p:blipFill>
        <p:spPr>
          <a:xfrm>
            <a:off x="7704513" y="256873"/>
            <a:ext cx="3649287" cy="2867630"/>
          </a:xfrm>
          <a:prstGeom prst="rect">
            <a:avLst/>
          </a:prstGeom>
        </p:spPr>
      </p:pic>
    </p:spTree>
    <p:extLst>
      <p:ext uri="{BB962C8B-B14F-4D97-AF65-F5344CB8AC3E}">
        <p14:creationId xmlns:p14="http://schemas.microsoft.com/office/powerpoint/2010/main" val="202389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26" y="365125"/>
            <a:ext cx="10515600" cy="45719"/>
          </a:xfrm>
        </p:spPr>
        <p:txBody>
          <a:bodyPr>
            <a:normAutofit fontScale="90000"/>
          </a:bodyPr>
          <a:lstStyle/>
          <a:p>
            <a:pPr lvl="0" algn="ctr">
              <a:lnSpc>
                <a:spcPct val="100000"/>
              </a:lnSpc>
              <a:spcBef>
                <a:spcPts val="0"/>
              </a:spcBef>
            </a:pPr>
            <a:br>
              <a:rPr lang="en-GB" sz="5400" b="1" dirty="0">
                <a:ln w="22225">
                  <a:solidFill>
                    <a:srgbClr val="ED7D31"/>
                  </a:solidFill>
                  <a:prstDash val="solid"/>
                </a:ln>
                <a:solidFill>
                  <a:srgbClr val="ED7D31">
                    <a:lumMod val="40000"/>
                    <a:lumOff val="60000"/>
                  </a:srgbClr>
                </a:solidFill>
                <a:latin typeface="Calibri" panose="020F0502020204030204"/>
                <a:ea typeface="+mn-ea"/>
                <a:cs typeface="+mn-cs"/>
              </a:rPr>
            </a:br>
            <a:br>
              <a:rPr lang="en-GB" sz="5400" b="1" dirty="0">
                <a:ln w="22225">
                  <a:solidFill>
                    <a:srgbClr val="ED7D31"/>
                  </a:solidFill>
                  <a:prstDash val="solid"/>
                </a:ln>
                <a:solidFill>
                  <a:srgbClr val="ED7D31">
                    <a:lumMod val="40000"/>
                    <a:lumOff val="60000"/>
                  </a:srgbClr>
                </a:solidFill>
                <a:latin typeface="Calibri" panose="020F0502020204030204"/>
                <a:ea typeface="+mn-ea"/>
                <a:cs typeface="+mn-cs"/>
              </a:rPr>
            </a:br>
            <a:r>
              <a:rPr lang="en-GB" sz="5400" b="1" dirty="0">
                <a:ln w="22225">
                  <a:solidFill>
                    <a:srgbClr val="ED7D31"/>
                  </a:solidFill>
                  <a:prstDash val="solid"/>
                </a:ln>
                <a:solidFill>
                  <a:srgbClr val="ED7D31">
                    <a:lumMod val="40000"/>
                    <a:lumOff val="60000"/>
                  </a:srgbClr>
                </a:solidFill>
                <a:latin typeface="Calibri" panose="020F0502020204030204"/>
                <a:ea typeface="+mn-ea"/>
                <a:cs typeface="+mn-cs"/>
              </a:rPr>
              <a:t>Snacks</a:t>
            </a:r>
            <a:br>
              <a:rPr lang="en-US" sz="5400" b="1" dirty="0">
                <a:ln w="22225">
                  <a:solidFill>
                    <a:srgbClr val="ED7D31"/>
                  </a:solidFill>
                  <a:prstDash val="solid"/>
                </a:ln>
                <a:solidFill>
                  <a:srgbClr val="ED7D31">
                    <a:lumMod val="40000"/>
                    <a:lumOff val="60000"/>
                  </a:srgbClr>
                </a:solidFill>
                <a:latin typeface="Calibri" panose="020F0502020204030204"/>
                <a:ea typeface="+mn-ea"/>
                <a:cs typeface="+mn-cs"/>
              </a:rPr>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7181" y="2385518"/>
            <a:ext cx="2727354" cy="2045516"/>
          </a:xfr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462" t="8139" b="9771"/>
          <a:stretch/>
        </p:blipFill>
        <p:spPr>
          <a:xfrm>
            <a:off x="9034296" y="1712479"/>
            <a:ext cx="2807815" cy="2044874"/>
          </a:xfrm>
          <a:prstGeom prst="rect">
            <a:avLst/>
          </a:prstGeom>
        </p:spPr>
      </p:pic>
      <p:sp>
        <p:nvSpPr>
          <p:cNvPr id="6" name="TextBox 5">
            <a:extLst>
              <a:ext uri="{FF2B5EF4-FFF2-40B4-BE49-F238E27FC236}">
                <a16:creationId xmlns:a16="http://schemas.microsoft.com/office/drawing/2014/main" id="{AE7E15FE-3864-4554-B341-60F72C0E3743}"/>
              </a:ext>
            </a:extLst>
          </p:cNvPr>
          <p:cNvSpPr txBox="1"/>
          <p:nvPr/>
        </p:nvSpPr>
        <p:spPr>
          <a:xfrm>
            <a:off x="3319244" y="1369855"/>
            <a:ext cx="5553512" cy="1015663"/>
          </a:xfrm>
          <a:prstGeom prst="rect">
            <a:avLst/>
          </a:prstGeom>
          <a:noFill/>
        </p:spPr>
        <p:txBody>
          <a:bodyPr wrap="square" rtlCol="0">
            <a:spAutoFit/>
          </a:bodyPr>
          <a:lstStyle/>
          <a:p>
            <a:r>
              <a:rPr lang="en-GB" sz="2000" b="1" dirty="0"/>
              <a:t>Your child will be offered a piece of fruit and milk during the session. We ask for a contribution towards the cost of this. </a:t>
            </a:r>
          </a:p>
        </p:txBody>
      </p:sp>
      <p:pic>
        <p:nvPicPr>
          <p:cNvPr id="7" name="Picture 6">
            <a:extLst>
              <a:ext uri="{FF2B5EF4-FFF2-40B4-BE49-F238E27FC236}">
                <a16:creationId xmlns:a16="http://schemas.microsoft.com/office/drawing/2014/main" id="{1E3E687D-2230-4E94-A992-8FC70D71E1B0}"/>
              </a:ext>
            </a:extLst>
          </p:cNvPr>
          <p:cNvPicPr>
            <a:picLocks noChangeAspect="1"/>
          </p:cNvPicPr>
          <p:nvPr/>
        </p:nvPicPr>
        <p:blipFill>
          <a:blip r:embed="rId4"/>
          <a:stretch>
            <a:fillRect/>
          </a:stretch>
        </p:blipFill>
        <p:spPr>
          <a:xfrm>
            <a:off x="4599983" y="2965664"/>
            <a:ext cx="2773920" cy="463336"/>
          </a:xfrm>
          <a:prstGeom prst="rect">
            <a:avLst/>
          </a:prstGeom>
        </p:spPr>
      </p:pic>
      <p:sp>
        <p:nvSpPr>
          <p:cNvPr id="8" name="TextBox 7">
            <a:extLst>
              <a:ext uri="{FF2B5EF4-FFF2-40B4-BE49-F238E27FC236}">
                <a16:creationId xmlns:a16="http://schemas.microsoft.com/office/drawing/2014/main" id="{1E24DF9B-39CC-4342-A841-52C8557F5EBB}"/>
              </a:ext>
            </a:extLst>
          </p:cNvPr>
          <p:cNvSpPr txBox="1"/>
          <p:nvPr/>
        </p:nvSpPr>
        <p:spPr>
          <a:xfrm>
            <a:off x="3319244" y="3884103"/>
            <a:ext cx="5616937" cy="2554545"/>
          </a:xfrm>
          <a:prstGeom prst="rect">
            <a:avLst/>
          </a:prstGeom>
          <a:noFill/>
        </p:spPr>
        <p:txBody>
          <a:bodyPr wrap="square" rtlCol="0">
            <a:spAutoFit/>
          </a:bodyPr>
          <a:lstStyle/>
          <a:p>
            <a:r>
              <a:rPr lang="en-GB" sz="2000" b="1" dirty="0"/>
              <a:t>Lunch club runs from 11.30 -12.30 daily.  There is a charge of £6.50 per day for this service.  </a:t>
            </a:r>
          </a:p>
          <a:p>
            <a:r>
              <a:rPr lang="en-GB" sz="2000" b="1" dirty="0"/>
              <a:t>Your child will need to bring a healthy packed lunch with them.  </a:t>
            </a:r>
          </a:p>
          <a:p>
            <a:r>
              <a:rPr lang="en-GB" sz="2000" b="1" dirty="0"/>
              <a:t>There are a limited number of places for this service.  If you are accessing 30 hours of child care, you will need to use lunch club to keep your child in the setting over lunch time.</a:t>
            </a:r>
          </a:p>
        </p:txBody>
      </p:sp>
    </p:spTree>
    <p:extLst>
      <p:ext uri="{BB962C8B-B14F-4D97-AF65-F5344CB8AC3E}">
        <p14:creationId xmlns:p14="http://schemas.microsoft.com/office/powerpoint/2010/main" val="85389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2" y="606194"/>
            <a:ext cx="10515600" cy="1325563"/>
          </a:xfrm>
        </p:spPr>
        <p:txBody>
          <a:bodyPr>
            <a:normAutofit fontScale="90000"/>
          </a:bodyPr>
          <a:lstStyle/>
          <a:p>
            <a:pPr algn="ctr"/>
            <a:r>
              <a:rPr lang="en-US" sz="6600" b="1" dirty="0">
                <a:ln w="22225">
                  <a:solidFill>
                    <a:schemeClr val="accent2"/>
                  </a:solidFill>
                  <a:prstDash val="solid"/>
                </a:ln>
                <a:solidFill>
                  <a:schemeClr val="accent2">
                    <a:lumMod val="40000"/>
                    <a:lumOff val="60000"/>
                  </a:schemeClr>
                </a:solidFill>
              </a:rPr>
              <a:t>Your child’s</a:t>
            </a:r>
            <a:br>
              <a:rPr lang="en-US" sz="6600" b="1" dirty="0">
                <a:ln w="22225">
                  <a:solidFill>
                    <a:schemeClr val="accent2"/>
                  </a:solidFill>
                  <a:prstDash val="solid"/>
                </a:ln>
                <a:solidFill>
                  <a:schemeClr val="accent2">
                    <a:lumMod val="40000"/>
                    <a:lumOff val="60000"/>
                  </a:schemeClr>
                </a:solidFill>
              </a:rPr>
            </a:br>
            <a:r>
              <a:rPr lang="en-US" sz="6600" b="1" dirty="0">
                <a:ln w="22225">
                  <a:solidFill>
                    <a:schemeClr val="accent2"/>
                  </a:solidFill>
                  <a:prstDash val="solid"/>
                </a:ln>
                <a:solidFill>
                  <a:schemeClr val="accent2">
                    <a:lumMod val="40000"/>
                    <a:lumOff val="60000"/>
                  </a:schemeClr>
                </a:solidFill>
              </a:rPr>
              <a:t>Learning Journey</a:t>
            </a:r>
            <a:br>
              <a:rPr lang="en-US" b="1" dirty="0">
                <a:ln w="22225">
                  <a:solidFill>
                    <a:schemeClr val="accent2"/>
                  </a:solidFill>
                  <a:prstDash val="solid"/>
                </a:ln>
                <a:solidFill>
                  <a:schemeClr val="accent2">
                    <a:lumMod val="40000"/>
                    <a:lumOff val="60000"/>
                  </a:schemeClr>
                </a:solidFill>
              </a:rPr>
            </a:br>
            <a:endParaRPr lang="en-US" dirty="0"/>
          </a:p>
        </p:txBody>
      </p:sp>
      <p:sp>
        <p:nvSpPr>
          <p:cNvPr id="3" name="Content Placeholder 2"/>
          <p:cNvSpPr>
            <a:spLocks noGrp="1"/>
          </p:cNvSpPr>
          <p:nvPr>
            <p:ph idx="1"/>
          </p:nvPr>
        </p:nvSpPr>
        <p:spPr>
          <a:xfrm>
            <a:off x="663633" y="2396634"/>
            <a:ext cx="10515600" cy="4351338"/>
          </a:xfrm>
        </p:spPr>
        <p:txBody>
          <a:bodyPr>
            <a:normAutofit/>
          </a:bodyPr>
          <a:lstStyle/>
          <a:p>
            <a:pPr marL="0"/>
            <a:r>
              <a:rPr lang="en-GB" sz="2000" b="1" dirty="0"/>
              <a:t>At Tunstall each child has  a Learning Journey. This is a record of your child’s work and learning during their time at Tunstall.  They are a collection of photos, observations and ‘work’ produced by your child evidencing their progress and development. </a:t>
            </a:r>
          </a:p>
          <a:p>
            <a:pPr marL="0"/>
            <a:endParaRPr lang="en-GB" sz="2000" b="1" dirty="0"/>
          </a:p>
          <a:p>
            <a:pPr marL="0"/>
            <a:r>
              <a:rPr lang="en-GB" sz="2000" b="1" dirty="0"/>
              <a:t>Children  share their Learning Journey regularly talking about, and reflecting on  their ‘work’. </a:t>
            </a:r>
          </a:p>
          <a:p>
            <a:pPr marL="0" indent="0">
              <a:buNone/>
            </a:pPr>
            <a:endParaRPr lang="en-GB" sz="2000" b="1" dirty="0"/>
          </a:p>
          <a:p>
            <a:pPr marL="0"/>
            <a:r>
              <a:rPr lang="en-GB" sz="2000" b="1" dirty="0"/>
              <a:t>Your child’s keyworker will ask you to contribute to your child’s Learning Journey.  Please add photographs of family and friends, significant events in your child’s life using WOW moment stickers and children’s comments and drawings.</a:t>
            </a:r>
          </a:p>
          <a:p>
            <a:pPr marL="0" indent="0">
              <a:buNone/>
            </a:pPr>
            <a:endParaRPr lang="en-GB" sz="2000" b="1" dirty="0"/>
          </a:p>
          <a:p>
            <a:pPr marL="0" indent="0">
              <a:buNone/>
            </a:pPr>
            <a:r>
              <a:rPr lang="en-GB" sz="2200" b="1" dirty="0">
                <a:solidFill>
                  <a:srgbClr val="FF0000"/>
                </a:solidFill>
              </a:rPr>
              <a:t>Please note GDPR consent forms need to be completed for us to take photographs of your child – Please sign these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76" y="171045"/>
            <a:ext cx="2786690" cy="20900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0200" y="171045"/>
            <a:ext cx="2771333" cy="2078500"/>
          </a:xfrm>
          <a:prstGeom prst="rect">
            <a:avLst/>
          </a:prstGeom>
        </p:spPr>
      </p:pic>
    </p:spTree>
    <p:extLst>
      <p:ext uri="{BB962C8B-B14F-4D97-AF65-F5344CB8AC3E}">
        <p14:creationId xmlns:p14="http://schemas.microsoft.com/office/powerpoint/2010/main" val="68803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1915" y="638966"/>
            <a:ext cx="1725152" cy="923330"/>
          </a:xfrm>
          <a:prstGeom prst="rect">
            <a:avLst/>
          </a:prstGeom>
          <a:noFill/>
        </p:spPr>
        <p:txBody>
          <a:bodyPr wrap="none" lIns="91440" tIns="45720" rIns="91440" bIns="45720">
            <a:spAutoFit/>
          </a:bodyPr>
          <a:lstStyle/>
          <a:p>
            <a:pPr algn="ctr"/>
            <a:r>
              <a:rPr lang="en-GB" sz="5400" b="1" dirty="0">
                <a:ln w="22225">
                  <a:solidFill>
                    <a:schemeClr val="accent2"/>
                  </a:solidFill>
                  <a:prstDash val="solid"/>
                </a:ln>
                <a:solidFill>
                  <a:schemeClr val="accent2">
                    <a:lumMod val="40000"/>
                    <a:lumOff val="60000"/>
                  </a:schemeClr>
                </a:solidFill>
              </a:rPr>
              <a:t>Visits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3" name="TextBox 2"/>
          <p:cNvSpPr txBox="1"/>
          <p:nvPr/>
        </p:nvSpPr>
        <p:spPr>
          <a:xfrm>
            <a:off x="869274" y="2403187"/>
            <a:ext cx="10071463" cy="1631216"/>
          </a:xfrm>
          <a:prstGeom prst="rect">
            <a:avLst/>
          </a:prstGeom>
          <a:noFill/>
        </p:spPr>
        <p:txBody>
          <a:bodyPr wrap="square" rtlCol="0">
            <a:spAutoFit/>
          </a:bodyPr>
          <a:lstStyle/>
          <a:p>
            <a:r>
              <a:rPr lang="en-US" sz="2000" b="1" dirty="0"/>
              <a:t>Visits are a valuable addition to your child’s learning.  At Tunstall, we plan to take the children on a variety of local trips such as, to the park, the supermarket, post office .  We rely on parents to support us during visits, enabling us to take all of the children.  They are a fun way to meet your child’s new friends and other parents.  We also have many visitors to the setting, enhancing children’s learning experiences.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8858" y="4208971"/>
            <a:ext cx="3148849" cy="23616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112" y="4376532"/>
            <a:ext cx="3045272" cy="22839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140" y="136354"/>
            <a:ext cx="2683845" cy="201288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56" y="4208971"/>
            <a:ext cx="3097131" cy="2322848"/>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9375"/>
          <a:stretch/>
        </p:blipFill>
        <p:spPr>
          <a:xfrm>
            <a:off x="7525420" y="76093"/>
            <a:ext cx="2577862" cy="2133403"/>
          </a:xfrm>
          <a:prstGeom prst="rect">
            <a:avLst/>
          </a:prstGeom>
        </p:spPr>
      </p:pic>
    </p:spTree>
    <p:extLst>
      <p:ext uri="{BB962C8B-B14F-4D97-AF65-F5344CB8AC3E}">
        <p14:creationId xmlns:p14="http://schemas.microsoft.com/office/powerpoint/2010/main" val="1545762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3605" y="327968"/>
            <a:ext cx="402071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Forest School</a:t>
            </a:r>
          </a:p>
        </p:txBody>
      </p:sp>
      <p:sp>
        <p:nvSpPr>
          <p:cNvPr id="3" name="TextBox 2"/>
          <p:cNvSpPr txBox="1"/>
          <p:nvPr/>
        </p:nvSpPr>
        <p:spPr>
          <a:xfrm>
            <a:off x="822960" y="1743657"/>
            <a:ext cx="10580914" cy="2616101"/>
          </a:xfrm>
          <a:prstGeom prst="rect">
            <a:avLst/>
          </a:prstGeom>
          <a:noFill/>
        </p:spPr>
        <p:txBody>
          <a:bodyPr wrap="square" rtlCol="0">
            <a:spAutoFit/>
          </a:bodyPr>
          <a:lstStyle/>
          <a:p>
            <a:pPr marL="285750" indent="-285750">
              <a:buFont typeface="Arial" panose="020B0604020202020204" pitchFamily="34" charset="0"/>
              <a:buChar char="•"/>
            </a:pPr>
            <a:r>
              <a:rPr lang="en-GB" sz="2000" b="1" dirty="0"/>
              <a:t>Your child will have the opportunity to attend Forest School</a:t>
            </a:r>
          </a:p>
          <a:p>
            <a:pPr marL="285750" indent="-285750">
              <a:buFont typeface="Arial" panose="020B0604020202020204" pitchFamily="34" charset="0"/>
              <a:buChar char="•"/>
            </a:pPr>
            <a:r>
              <a:rPr lang="en-GB" sz="2000" b="1" dirty="0"/>
              <a:t>Forest School takes place in   local woodland.</a:t>
            </a:r>
          </a:p>
          <a:p>
            <a:pPr marL="285750" indent="-285750">
              <a:buFont typeface="Arial" panose="020B0604020202020204" pitchFamily="34" charset="0"/>
              <a:buChar char="•"/>
            </a:pPr>
            <a:r>
              <a:rPr lang="en-GB" sz="2000" b="1" dirty="0"/>
              <a:t>Forest School is run by qualified Forest School practitioners who continuously maintain and develop their professional practice.</a:t>
            </a:r>
          </a:p>
          <a:p>
            <a:pPr marL="285750" indent="-285750">
              <a:buFont typeface="Arial" panose="020B0604020202020204" pitchFamily="34" charset="0"/>
              <a:buChar char="•"/>
            </a:pPr>
            <a:r>
              <a:rPr lang="en-GB" sz="2000" b="1" dirty="0"/>
              <a:t>Forest school supports development of self esteem, confidence, independence, collaborative working and creativity.</a:t>
            </a:r>
          </a:p>
          <a:p>
            <a:pPr marL="285750" indent="-285750">
              <a:buFont typeface="Arial" panose="020B0604020202020204" pitchFamily="34" charset="0"/>
              <a:buChar char="•"/>
            </a:pPr>
            <a:r>
              <a:rPr lang="en-GB" sz="2000" b="1" dirty="0"/>
              <a:t>The children travel by minibus, accompanied by members of staff, to </a:t>
            </a:r>
            <a:r>
              <a:rPr lang="en-GB" sz="2000" b="1" dirty="0" err="1"/>
              <a:t>Fryland’s</a:t>
            </a:r>
            <a:r>
              <a:rPr lang="en-GB" sz="2000" b="1" dirty="0"/>
              <a:t> Wood.</a:t>
            </a:r>
          </a:p>
          <a:p>
            <a:pPr marL="285750" indent="-285750">
              <a:buFont typeface="Arial" panose="020B0604020202020204" pitchFamily="34" charset="0"/>
              <a:buChar char="•"/>
            </a:pPr>
            <a:endParaRPr lang="en-US" sz="2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449" y="77912"/>
            <a:ext cx="2139141" cy="16043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080" y="4141300"/>
            <a:ext cx="3275907" cy="245693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8078" y="4141299"/>
            <a:ext cx="3431770" cy="2573828"/>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0059" b="2944"/>
          <a:stretch/>
        </p:blipFill>
        <p:spPr>
          <a:xfrm rot="5400000">
            <a:off x="143464" y="4350501"/>
            <a:ext cx="2643110" cy="213914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9600" y="77912"/>
            <a:ext cx="2706387" cy="2029791"/>
          </a:xfrm>
          <a:prstGeom prst="rect">
            <a:avLst/>
          </a:prstGeom>
        </p:spPr>
      </p:pic>
    </p:spTree>
    <p:extLst>
      <p:ext uri="{BB962C8B-B14F-4D97-AF65-F5344CB8AC3E}">
        <p14:creationId xmlns:p14="http://schemas.microsoft.com/office/powerpoint/2010/main" val="107184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5158" y="191012"/>
            <a:ext cx="654191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Working with Parents </a:t>
            </a:r>
          </a:p>
        </p:txBody>
      </p:sp>
      <p:sp>
        <p:nvSpPr>
          <p:cNvPr id="3" name="TextBox 2"/>
          <p:cNvSpPr txBox="1"/>
          <p:nvPr/>
        </p:nvSpPr>
        <p:spPr>
          <a:xfrm>
            <a:off x="1901207" y="683732"/>
            <a:ext cx="9883035" cy="4031873"/>
          </a:xfrm>
          <a:prstGeom prst="rect">
            <a:avLst/>
          </a:prstGeom>
          <a:noFill/>
        </p:spPr>
        <p:txBody>
          <a:bodyPr wrap="square" rtlCol="0">
            <a:spAutoFit/>
          </a:bodyPr>
          <a:lstStyle/>
          <a:p>
            <a:r>
              <a:rPr lang="en-GB" sz="2800" dirty="0"/>
              <a:t> </a:t>
            </a:r>
            <a:endParaRPr lang="en-GB" sz="2000" b="1" dirty="0"/>
          </a:p>
          <a:p>
            <a:r>
              <a:rPr lang="en-GB" sz="2000" b="1" dirty="0"/>
              <a:t>Here are some ways you can help.</a:t>
            </a:r>
          </a:p>
          <a:p>
            <a:endParaRPr lang="en-GB" sz="2000" b="1" dirty="0"/>
          </a:p>
          <a:p>
            <a:pPr marL="285750" indent="-285750">
              <a:buFont typeface="Arial" panose="020B0604020202020204" pitchFamily="34" charset="0"/>
              <a:buChar char="•"/>
            </a:pPr>
            <a:r>
              <a:rPr lang="en-GB" sz="2000" b="1" dirty="0"/>
              <a:t>Support your child’s keyworker when settling your child</a:t>
            </a:r>
          </a:p>
          <a:p>
            <a:pPr marL="285750" indent="-285750">
              <a:buFont typeface="Arial" panose="020B0604020202020204" pitchFamily="34" charset="0"/>
              <a:buChar char="•"/>
            </a:pPr>
            <a:r>
              <a:rPr lang="en-GB" sz="2000" b="1" dirty="0"/>
              <a:t>Contribute towards your child’s Learning Journey</a:t>
            </a:r>
          </a:p>
          <a:p>
            <a:pPr marL="285750" indent="-285750">
              <a:buFont typeface="Arial" panose="020B0604020202020204" pitchFamily="34" charset="0"/>
              <a:buChar char="•"/>
            </a:pPr>
            <a:r>
              <a:rPr lang="en-GB" sz="2000" b="1" dirty="0"/>
              <a:t>Keep an open dialogue- please speak to us about any concerns</a:t>
            </a:r>
          </a:p>
          <a:p>
            <a:pPr marL="285750" indent="-285750">
              <a:buFont typeface="Arial" panose="020B0604020202020204" pitchFamily="34" charset="0"/>
              <a:buChar char="•"/>
            </a:pPr>
            <a:r>
              <a:rPr lang="en-GB" sz="2000" b="1" dirty="0"/>
              <a:t>Special Educational Needs – please let us know if you have any concerns about your child’s development so that we can work together for the best interests of your child</a:t>
            </a:r>
          </a:p>
          <a:p>
            <a:pPr marL="285750" indent="-285750">
              <a:buFont typeface="Arial" panose="020B0604020202020204" pitchFamily="34" charset="0"/>
              <a:buChar char="•"/>
            </a:pPr>
            <a:r>
              <a:rPr lang="en-GB" sz="2000" b="1" dirty="0"/>
              <a:t>If you have any skills you would like to share, cooking, dancing, gardening, playing a musical instrument or fixing things, please let us know</a:t>
            </a:r>
            <a:r>
              <a:rPr lang="en-GB" sz="2800" dirty="0"/>
              <a:t>.</a:t>
            </a:r>
          </a:p>
          <a:p>
            <a:pPr marL="285750" indent="-285750">
              <a:buFont typeface="Arial" panose="020B0604020202020204" pitchFamily="34" charset="0"/>
              <a:buChar char="•"/>
            </a:pPr>
            <a:r>
              <a:rPr lang="en-GB" sz="2000" b="1" dirty="0"/>
              <a:t>Volunteer to help with the sharing library.</a:t>
            </a:r>
          </a:p>
          <a:p>
            <a:endParaRPr lang="en-US"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079" y="4635114"/>
            <a:ext cx="2713615" cy="20352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961835" y="4778978"/>
            <a:ext cx="2209916" cy="165743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145" y="4625560"/>
            <a:ext cx="2619032" cy="19642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95" y="4753762"/>
            <a:ext cx="2371740" cy="1778805"/>
          </a:xfrm>
          <a:prstGeom prst="rect">
            <a:avLst/>
          </a:prstGeom>
        </p:spPr>
      </p:pic>
    </p:spTree>
    <p:extLst>
      <p:ext uri="{BB962C8B-B14F-4D97-AF65-F5344CB8AC3E}">
        <p14:creationId xmlns:p14="http://schemas.microsoft.com/office/powerpoint/2010/main" val="793387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5760" y="505995"/>
            <a:ext cx="6096000" cy="923330"/>
          </a:xfrm>
          <a:prstGeom prst="rect">
            <a:avLst/>
          </a:prstGeom>
        </p:spPr>
        <p:txBody>
          <a:bodyPr>
            <a:spAutoFit/>
          </a:bodyPr>
          <a:lstStyle/>
          <a:p>
            <a:pPr lvl="0" algn="ctr"/>
            <a:r>
              <a:rPr lang="en-US" sz="5400" b="1" dirty="0">
                <a:ln w="22225">
                  <a:solidFill>
                    <a:srgbClr val="ED7D31"/>
                  </a:solidFill>
                  <a:prstDash val="solid"/>
                </a:ln>
                <a:solidFill>
                  <a:srgbClr val="ED7D31">
                    <a:lumMod val="40000"/>
                    <a:lumOff val="60000"/>
                  </a:srgbClr>
                </a:solidFill>
              </a:rPr>
              <a:t>Toileting </a:t>
            </a:r>
          </a:p>
        </p:txBody>
      </p:sp>
      <p:sp>
        <p:nvSpPr>
          <p:cNvPr id="7" name="TextBox 6"/>
          <p:cNvSpPr txBox="1"/>
          <p:nvPr/>
        </p:nvSpPr>
        <p:spPr>
          <a:xfrm>
            <a:off x="955589" y="1715684"/>
            <a:ext cx="10420865" cy="5632311"/>
          </a:xfrm>
          <a:prstGeom prst="rect">
            <a:avLst/>
          </a:prstGeom>
          <a:noFill/>
        </p:spPr>
        <p:txBody>
          <a:bodyPr wrap="square" rtlCol="0">
            <a:spAutoFit/>
          </a:bodyPr>
          <a:lstStyle/>
          <a:p>
            <a:pPr marL="285750" indent="-285750">
              <a:buFont typeface="Arial" panose="020B0604020202020204" pitchFamily="34" charset="0"/>
              <a:buChar char="•"/>
            </a:pPr>
            <a:r>
              <a:rPr lang="en-GB" dirty="0"/>
              <a:t> </a:t>
            </a:r>
            <a:r>
              <a:rPr lang="en-GB" b="1" dirty="0"/>
              <a:t>You should start training your child when you feel they are ready .  Most children are ready between 22 and 30 months of age.</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Try to toilet train your child before they start nursery if they are joining the three / four year old room</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Toilet training is an important part of your child’s development.  It is an important skill, allowing them to be independent and  develop their self-care skills.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Remember your child will have accidents.  Try not to show your disappointment, remain calm and  quietly clean up the area and your child.  It is important that your child does not feel ashamed.</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Children have accidents at nursery, this is ok.  Staff are used to supporting and helping children.</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If your child is developmentally delayed or has Special Educational Needs or Disabilities it may not be the right time to toilet train.  The nursery does have nappy changing facilities and staff are able to change nappies.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Please speak to your child’s keyworker if you have any concerns.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pic>
        <p:nvPicPr>
          <p:cNvPr id="1026" name="Picture 2" descr="l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008" y="320272"/>
            <a:ext cx="867634" cy="1294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lo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705" y="347149"/>
            <a:ext cx="838055" cy="126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47814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685" y="0"/>
            <a:ext cx="9302350" cy="2585323"/>
          </a:xfrm>
          <a:prstGeom prst="rect">
            <a:avLst/>
          </a:prstGeom>
          <a:noFill/>
        </p:spPr>
        <p:txBody>
          <a:bodyPr wrap="square" lIns="91440" tIns="45720" rIns="91440" bIns="45720">
            <a:spAutoFit/>
          </a:bodyPr>
          <a:lstStyle/>
          <a:p>
            <a:pPr algn="ctr"/>
            <a:r>
              <a:rPr lang="en-GB" sz="5400" b="1" dirty="0">
                <a:ln w="22225">
                  <a:solidFill>
                    <a:schemeClr val="accent2"/>
                  </a:solidFill>
                  <a:prstDash val="solid"/>
                </a:ln>
                <a:solidFill>
                  <a:schemeClr val="accent2">
                    <a:lumMod val="40000"/>
                    <a:lumOff val="60000"/>
                  </a:schemeClr>
                </a:solidFill>
              </a:rPr>
              <a:t>We look forward to welcoming you in </a:t>
            </a:r>
          </a:p>
          <a:p>
            <a:pPr algn="ctr"/>
            <a:r>
              <a:rPr lang="en-GB" sz="5400" b="1" dirty="0">
                <a:ln w="22225">
                  <a:solidFill>
                    <a:schemeClr val="accent2"/>
                  </a:solidFill>
                  <a:prstDash val="solid"/>
                </a:ln>
                <a:solidFill>
                  <a:schemeClr val="accent2">
                    <a:lumMod val="40000"/>
                    <a:lumOff val="60000"/>
                  </a:schemeClr>
                </a:solidFill>
              </a:rPr>
              <a:t>September</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858" y="3958997"/>
            <a:ext cx="3462559" cy="25955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437" y="3050890"/>
            <a:ext cx="3336175" cy="25021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82" y="1214862"/>
            <a:ext cx="3035310" cy="22764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7480" y="4301956"/>
            <a:ext cx="3003508" cy="225263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6258" y="1214862"/>
            <a:ext cx="2903913" cy="2177935"/>
          </a:xfrm>
          <a:prstGeom prst="rect">
            <a:avLst/>
          </a:prstGeom>
        </p:spPr>
      </p:pic>
    </p:spTree>
    <p:extLst>
      <p:ext uri="{BB962C8B-B14F-4D97-AF65-F5344CB8AC3E}">
        <p14:creationId xmlns:p14="http://schemas.microsoft.com/office/powerpoint/2010/main" val="24792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778" y="403827"/>
            <a:ext cx="10696583" cy="1754326"/>
          </a:xfrm>
          <a:prstGeom prst="rect">
            <a:avLst/>
          </a:prstGeom>
          <a:noFill/>
        </p:spPr>
        <p:txBody>
          <a:bodyPr wrap="none" lIns="91440" tIns="45720" rIns="91440" bIns="45720">
            <a:spAutoFit/>
          </a:bodyPr>
          <a:lstStyle/>
          <a:p>
            <a:pPr algn="ctr"/>
            <a:r>
              <a:rPr lang="en-GB" sz="5400" b="1" dirty="0">
                <a:ln w="22225">
                  <a:solidFill>
                    <a:schemeClr val="accent2"/>
                  </a:solidFill>
                  <a:prstDash val="solid"/>
                </a:ln>
                <a:solidFill>
                  <a:schemeClr val="accent2">
                    <a:lumMod val="40000"/>
                    <a:lumOff val="60000"/>
                  </a:schemeClr>
                </a:solidFill>
              </a:rPr>
              <a:t>We are looking forward to getting </a:t>
            </a:r>
          </a:p>
          <a:p>
            <a:pPr algn="ctr"/>
            <a:r>
              <a:rPr lang="en-GB" sz="5400" b="1" dirty="0">
                <a:ln w="22225">
                  <a:solidFill>
                    <a:schemeClr val="accent2"/>
                  </a:solidFill>
                  <a:prstDash val="solid"/>
                </a:ln>
                <a:solidFill>
                  <a:schemeClr val="accent2">
                    <a:lumMod val="40000"/>
                    <a:lumOff val="60000"/>
                  </a:schemeClr>
                </a:solidFill>
              </a:rPr>
              <a:t>to know to know you and your child.</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8941" b="20872"/>
          <a:stretch/>
        </p:blipFill>
        <p:spPr>
          <a:xfrm>
            <a:off x="700176" y="2645331"/>
            <a:ext cx="4925805" cy="360632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973" b="13024"/>
          <a:stretch/>
        </p:blipFill>
        <p:spPr>
          <a:xfrm>
            <a:off x="6588617" y="2675649"/>
            <a:ext cx="4784744" cy="3545687"/>
          </a:xfrm>
          <a:prstGeom prst="rect">
            <a:avLst/>
          </a:prstGeom>
        </p:spPr>
      </p:pic>
    </p:spTree>
    <p:extLst>
      <p:ext uri="{BB962C8B-B14F-4D97-AF65-F5344CB8AC3E}">
        <p14:creationId xmlns:p14="http://schemas.microsoft.com/office/powerpoint/2010/main" val="300106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666" y="1631680"/>
            <a:ext cx="10737669" cy="4708981"/>
          </a:xfrm>
          <a:prstGeom prst="rect">
            <a:avLst/>
          </a:prstGeom>
          <a:noFill/>
        </p:spPr>
        <p:txBody>
          <a:bodyPr wrap="square" rtlCol="0">
            <a:spAutoFit/>
          </a:bodyPr>
          <a:lstStyle/>
          <a:p>
            <a:r>
              <a:rPr lang="en-GB" sz="2000" b="1" dirty="0"/>
              <a:t>We believe that our first encounter with parents and children is crucial in helping to form a positive partnership between home and nursery.  Before coming to nursery, parents/carers are their child’s first teacher.  Parents/carers have valuable knowledge about their child which will help staff to provide appropriate experiences for them at nursery.  Home visits provide a forum for such knowledge to be shared in an informal way.  This year home visits will take place by telephone call.</a:t>
            </a:r>
          </a:p>
          <a:p>
            <a:endParaRPr lang="en-GB" sz="2000" b="1" dirty="0"/>
          </a:p>
          <a:p>
            <a:r>
              <a:rPr lang="en-GB" sz="2000" b="1" dirty="0"/>
              <a:t>Home visits are an opportunity to:-</a:t>
            </a:r>
          </a:p>
          <a:p>
            <a:endParaRPr lang="en-GB" sz="2000" dirty="0"/>
          </a:p>
          <a:p>
            <a:pPr marL="285750" indent="-285750">
              <a:buFont typeface="Arial" panose="020B0604020202020204" pitchFamily="34" charset="0"/>
              <a:buChar char="•"/>
            </a:pPr>
            <a:r>
              <a:rPr lang="en-GB" sz="2000" dirty="0"/>
              <a:t>Speak to you and your child </a:t>
            </a:r>
          </a:p>
          <a:p>
            <a:pPr marL="285750" indent="-285750">
              <a:buFont typeface="Arial" panose="020B0604020202020204" pitchFamily="34" charset="0"/>
              <a:buChar char="•"/>
            </a:pPr>
            <a:r>
              <a:rPr lang="en-GB" sz="2000" dirty="0"/>
              <a:t>exchange information</a:t>
            </a:r>
          </a:p>
          <a:p>
            <a:pPr marL="285750" indent="-285750">
              <a:buFont typeface="Arial" panose="020B0604020202020204" pitchFamily="34" charset="0"/>
              <a:buChar char="•"/>
            </a:pPr>
            <a:r>
              <a:rPr lang="en-GB" sz="2000" dirty="0"/>
              <a:t>ensure completion of relevant admission documents</a:t>
            </a:r>
          </a:p>
          <a:p>
            <a:pPr marL="285750" indent="-285750">
              <a:buFont typeface="Arial" panose="020B0604020202020204" pitchFamily="34" charset="0"/>
              <a:buChar char="•"/>
            </a:pPr>
            <a:r>
              <a:rPr lang="en-GB" sz="2000" dirty="0"/>
              <a:t>begin to build up a relationship with your child and you</a:t>
            </a:r>
          </a:p>
          <a:p>
            <a:pPr marL="285750" indent="-285750">
              <a:buFont typeface="Arial" panose="020B0604020202020204" pitchFamily="34" charset="0"/>
              <a:buChar char="•"/>
            </a:pPr>
            <a:endParaRPr lang="en-GB" sz="2000" dirty="0"/>
          </a:p>
          <a:p>
            <a:pPr algn="ctr"/>
            <a:r>
              <a:rPr lang="en-GB" sz="2000" b="1"/>
              <a:t>Each telephone </a:t>
            </a:r>
            <a:r>
              <a:rPr lang="en-GB" sz="2000" b="1" dirty="0"/>
              <a:t>home visit should last approximately 20 minutes – your child’s keyworker will contact you to arrange a home visit</a:t>
            </a:r>
            <a:endParaRPr lang="en-US" sz="2000" b="1" dirty="0"/>
          </a:p>
        </p:txBody>
      </p:sp>
      <p:sp>
        <p:nvSpPr>
          <p:cNvPr id="5" name="Rectangle 4"/>
          <p:cNvSpPr/>
          <p:nvPr/>
        </p:nvSpPr>
        <p:spPr>
          <a:xfrm>
            <a:off x="4163060" y="397130"/>
            <a:ext cx="3602268" cy="923330"/>
          </a:xfrm>
          <a:prstGeom prst="rect">
            <a:avLst/>
          </a:prstGeom>
        </p:spPr>
        <p:txBody>
          <a:bodyPr wrap="none">
            <a:spAutoFit/>
          </a:bodyPr>
          <a:lstStyle/>
          <a:p>
            <a:pPr lvl="0" algn="ctr"/>
            <a:r>
              <a:rPr lang="en-GB" sz="5400" b="1" dirty="0">
                <a:ln w="22225">
                  <a:solidFill>
                    <a:srgbClr val="ED7D31"/>
                  </a:solidFill>
                  <a:prstDash val="solid"/>
                </a:ln>
                <a:solidFill>
                  <a:srgbClr val="ED7D31">
                    <a:lumMod val="40000"/>
                    <a:lumOff val="60000"/>
                  </a:srgbClr>
                </a:solidFill>
              </a:rPr>
              <a:t>Home Visits</a:t>
            </a:r>
            <a:endParaRPr lang="en-US"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250115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5077" y="131119"/>
            <a:ext cx="4900829" cy="707886"/>
          </a:xfrm>
          <a:prstGeom prst="rect">
            <a:avLst/>
          </a:prstGeom>
          <a:noFill/>
        </p:spPr>
        <p:txBody>
          <a:bodyPr wrap="none" lIns="91440" tIns="45720" rIns="91440" bIns="45720">
            <a:spAutoFit/>
          </a:bodyPr>
          <a:lstStyle/>
          <a:p>
            <a:pPr algn="ctr"/>
            <a:r>
              <a:rPr lang="en-GB" sz="4000" b="1" dirty="0">
                <a:ln w="22225">
                  <a:solidFill>
                    <a:schemeClr val="accent2"/>
                  </a:solidFill>
                  <a:prstDash val="solid"/>
                </a:ln>
                <a:solidFill>
                  <a:schemeClr val="accent2">
                    <a:lumMod val="40000"/>
                    <a:lumOff val="60000"/>
                  </a:schemeClr>
                </a:solidFill>
              </a:rPr>
              <a:t>Role of the Keyworker</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4" name="TextBox 3"/>
          <p:cNvSpPr txBox="1"/>
          <p:nvPr/>
        </p:nvSpPr>
        <p:spPr>
          <a:xfrm>
            <a:off x="530908" y="689376"/>
            <a:ext cx="10760917" cy="4308872"/>
          </a:xfrm>
          <a:prstGeom prst="rect">
            <a:avLst/>
          </a:prstGeom>
          <a:noFill/>
        </p:spPr>
        <p:txBody>
          <a:bodyPr wrap="square" rtlCol="0">
            <a:spAutoFit/>
          </a:bodyPr>
          <a:lstStyle/>
          <a:p>
            <a:endParaRPr lang="en-GB" b="1" dirty="0"/>
          </a:p>
          <a:p>
            <a:endParaRPr lang="en-GB" b="1" dirty="0"/>
          </a:p>
          <a:p>
            <a:r>
              <a:rPr lang="en-GB" b="1" dirty="0"/>
              <a:t>Each child will be allocated a keyworker.  </a:t>
            </a:r>
          </a:p>
          <a:p>
            <a:r>
              <a:rPr lang="en-GB" b="1" dirty="0"/>
              <a:t>Your child’s keyworker will support your child throughout their time at nursery. </a:t>
            </a:r>
          </a:p>
          <a:p>
            <a:endParaRPr lang="en-GB" b="1" dirty="0"/>
          </a:p>
          <a:p>
            <a:r>
              <a:rPr lang="en-GB" b="1" dirty="0"/>
              <a:t>They will:-</a:t>
            </a:r>
          </a:p>
          <a:p>
            <a:pPr lvl="0"/>
            <a:endParaRPr lang="en-GB" b="1" dirty="0"/>
          </a:p>
          <a:p>
            <a:pPr marL="285750" lvl="0" indent="-285750">
              <a:buFont typeface="Arial" panose="020B0604020202020204" pitchFamily="34" charset="0"/>
              <a:buChar char="•"/>
            </a:pPr>
            <a:r>
              <a:rPr lang="en-GB" b="1" dirty="0"/>
              <a:t>ensure that every child’s care and learning is tailored to meet their individual needs.</a:t>
            </a:r>
            <a:endParaRPr lang="en-US" dirty="0"/>
          </a:p>
          <a:p>
            <a:pPr marL="285750" lvl="0" indent="-285750">
              <a:buFont typeface="Arial" panose="020B0604020202020204" pitchFamily="34" charset="0"/>
              <a:buChar char="•"/>
            </a:pPr>
            <a:r>
              <a:rPr lang="en-GB" b="1" dirty="0"/>
              <a:t>help your child become familiar with the setting and to help ensure their safety.</a:t>
            </a:r>
            <a:endParaRPr lang="en-US" dirty="0"/>
          </a:p>
          <a:p>
            <a:pPr marL="285750" lvl="0" indent="-285750">
              <a:buFont typeface="Arial" panose="020B0604020202020204" pitchFamily="34" charset="0"/>
              <a:buChar char="•"/>
            </a:pPr>
            <a:r>
              <a:rPr lang="en-GB" b="1" dirty="0"/>
              <a:t>work with parents/carers to support their children’s development at home.</a:t>
            </a:r>
            <a:endParaRPr lang="en-US" dirty="0"/>
          </a:p>
          <a:p>
            <a:pPr marL="285750" lvl="0" indent="-285750">
              <a:buFont typeface="Arial" panose="020B0604020202020204" pitchFamily="34" charset="0"/>
              <a:buChar char="•"/>
            </a:pPr>
            <a:r>
              <a:rPr lang="en-GB" b="1" dirty="0"/>
              <a:t>monitor your child’s development and record key moments in their learning journey.</a:t>
            </a:r>
            <a:endParaRPr lang="en-US" dirty="0"/>
          </a:p>
          <a:p>
            <a:pPr marL="285750" lvl="0" indent="-285750">
              <a:buFont typeface="Arial" panose="020B0604020202020204" pitchFamily="34" charset="0"/>
              <a:buChar char="•"/>
            </a:pPr>
            <a:r>
              <a:rPr lang="en-US" b="1" dirty="0"/>
              <a:t>h</a:t>
            </a:r>
            <a:r>
              <a:rPr lang="en-GB" b="1" dirty="0" err="1"/>
              <a:t>elp</a:t>
            </a:r>
            <a:r>
              <a:rPr lang="en-GB" b="1" dirty="0"/>
              <a:t> your children become more independent.</a:t>
            </a:r>
            <a:endParaRPr lang="en-US" dirty="0"/>
          </a:p>
          <a:p>
            <a:pPr marL="285750" lvl="0" indent="-285750">
              <a:buFont typeface="Arial" panose="020B0604020202020204" pitchFamily="34" charset="0"/>
              <a:buChar char="•"/>
            </a:pPr>
            <a:r>
              <a:rPr lang="en-GB" b="1" dirty="0"/>
              <a:t>contribute to a quality learning environment.</a:t>
            </a:r>
          </a:p>
          <a:p>
            <a:pPr marL="285750" lvl="0" indent="-285750">
              <a:buFont typeface="Arial" panose="020B0604020202020204" pitchFamily="34" charset="0"/>
              <a:buChar char="•"/>
            </a:pPr>
            <a:endParaRPr lang="en-GB" sz="2000" b="1" dirty="0">
              <a:solidFill>
                <a:srgbClr val="002060"/>
              </a:solidFill>
            </a:endParaRPr>
          </a:p>
          <a:p>
            <a:pPr lvl="0"/>
            <a:r>
              <a:rPr lang="en-GB" sz="2000" b="1" dirty="0">
                <a:solidFill>
                  <a:srgbClr val="002060"/>
                </a:solidFill>
              </a:rPr>
              <a:t>All staff are very experienced. Please talk to us about any concerns you may have.</a:t>
            </a:r>
            <a:endParaRPr lang="en-US" sz="2000" b="1" dirty="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333414" y="5312170"/>
            <a:ext cx="1600939" cy="1200704"/>
          </a:xfrm>
          <a:prstGeom prst="rect">
            <a:avLst/>
          </a:prstGeom>
        </p:spPr>
      </p:pic>
      <p:pic>
        <p:nvPicPr>
          <p:cNvPr id="3" name="Picture 2"/>
          <p:cNvPicPr>
            <a:picLocks noChangeAspect="1"/>
          </p:cNvPicPr>
          <p:nvPr/>
        </p:nvPicPr>
        <p:blipFill rotWithShape="1">
          <a:blip r:embed="rId3"/>
          <a:srcRect l="6932" t="16677" r="10831" b="-3472"/>
          <a:stretch/>
        </p:blipFill>
        <p:spPr>
          <a:xfrm>
            <a:off x="9726231" y="3318082"/>
            <a:ext cx="2079467" cy="164325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1637" y="1152989"/>
            <a:ext cx="2288653" cy="171649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3060" y="5097874"/>
            <a:ext cx="2172393" cy="1629295"/>
          </a:xfrm>
          <a:prstGeom prst="rect">
            <a:avLst/>
          </a:prstGeom>
        </p:spPr>
      </p:pic>
    </p:spTree>
    <p:extLst>
      <p:ext uri="{BB962C8B-B14F-4D97-AF65-F5344CB8AC3E}">
        <p14:creationId xmlns:p14="http://schemas.microsoft.com/office/powerpoint/2010/main" val="13908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221096" y="445277"/>
            <a:ext cx="306680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Settling in</a:t>
            </a:r>
          </a:p>
        </p:txBody>
      </p:sp>
      <p:sp>
        <p:nvSpPr>
          <p:cNvPr id="3" name="TextBox 2"/>
          <p:cNvSpPr txBox="1"/>
          <p:nvPr/>
        </p:nvSpPr>
        <p:spPr>
          <a:xfrm>
            <a:off x="1150025" y="2381800"/>
            <a:ext cx="9995770" cy="4708981"/>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lvl="0" indent="-285750">
              <a:buFont typeface="Arial" panose="020B0604020202020204" pitchFamily="34" charset="0"/>
              <a:buChar char="•"/>
            </a:pPr>
            <a:r>
              <a:rPr lang="en-GB" sz="2000" b="1" dirty="0"/>
              <a:t>Settling your child this year will be different to previous years.</a:t>
            </a:r>
          </a:p>
          <a:p>
            <a:pPr marL="285750" lvl="0" indent="-285750">
              <a:buFont typeface="Arial" panose="020B0604020202020204" pitchFamily="34" charset="0"/>
              <a:buChar char="•"/>
            </a:pPr>
            <a:endParaRPr lang="en-GB" sz="2000" b="1" dirty="0"/>
          </a:p>
          <a:p>
            <a:pPr marL="285750" lvl="0" indent="-285750">
              <a:buFont typeface="Arial" panose="020B0604020202020204" pitchFamily="34" charset="0"/>
              <a:buChar char="•"/>
            </a:pPr>
            <a:r>
              <a:rPr lang="en-GB" sz="2000" b="1" dirty="0"/>
              <a:t>Your child’s keyworker will work with you to support your child to be at nursery independently.  Your child will begin with a shortened session.  We will work together to gradually increase the time your child spends at nursery.</a:t>
            </a:r>
          </a:p>
          <a:p>
            <a:pPr lvl="0"/>
            <a:endParaRPr lang="en-GB" sz="2000" b="1" dirty="0"/>
          </a:p>
          <a:p>
            <a:pPr marL="285750" lvl="0" indent="-285750">
              <a:buFont typeface="Arial" panose="020B0604020202020204" pitchFamily="34" charset="0"/>
              <a:buChar char="•"/>
            </a:pPr>
            <a:r>
              <a:rPr lang="en-GB" sz="2000" b="1" dirty="0"/>
              <a:t>Please be available to collect your child  at anytime during the session, if it is required ,for at least their first week.</a:t>
            </a:r>
          </a:p>
          <a:p>
            <a:endParaRPr lang="en-GB" sz="2000"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704" y="599336"/>
            <a:ext cx="3155091" cy="236631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462" y="531089"/>
            <a:ext cx="2962837" cy="222212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1061" t="17819" r="34939" b="22666"/>
          <a:stretch/>
        </p:blipFill>
        <p:spPr>
          <a:xfrm>
            <a:off x="4572001" y="1471353"/>
            <a:ext cx="2372938" cy="1961470"/>
          </a:xfrm>
          <a:prstGeom prst="rect">
            <a:avLst/>
          </a:prstGeom>
        </p:spPr>
      </p:pic>
    </p:spTree>
    <p:extLst>
      <p:ext uri="{BB962C8B-B14F-4D97-AF65-F5344CB8AC3E}">
        <p14:creationId xmlns:p14="http://schemas.microsoft.com/office/powerpoint/2010/main" val="193173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5761" y="300772"/>
            <a:ext cx="527760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Health and Safety</a:t>
            </a:r>
          </a:p>
        </p:txBody>
      </p:sp>
      <p:sp>
        <p:nvSpPr>
          <p:cNvPr id="4" name="TextBox 3"/>
          <p:cNvSpPr txBox="1"/>
          <p:nvPr/>
        </p:nvSpPr>
        <p:spPr>
          <a:xfrm>
            <a:off x="193100" y="1232339"/>
            <a:ext cx="10988543" cy="5016758"/>
          </a:xfrm>
          <a:prstGeom prst="rect">
            <a:avLst/>
          </a:prstGeom>
          <a:noFill/>
        </p:spPr>
        <p:txBody>
          <a:bodyPr wrap="square" rtlCol="0">
            <a:spAutoFit/>
          </a:bodyPr>
          <a:lstStyle/>
          <a:p>
            <a:r>
              <a:rPr lang="en-GB" sz="2000" b="1" dirty="0"/>
              <a:t>As we are currently still undertaking social distancing, it is unlikely that parents will be entering the nursery on a regular basis.  If you do enter the nursery please observe the following -</a:t>
            </a:r>
          </a:p>
          <a:p>
            <a:endParaRPr lang="en-GB" sz="2000" b="1" dirty="0"/>
          </a:p>
          <a:p>
            <a:pPr indent="-285750">
              <a:buFont typeface="Arial" panose="020B0604020202020204" pitchFamily="34" charset="0"/>
              <a:buChar char="•"/>
            </a:pPr>
            <a:r>
              <a:rPr lang="en-GB" sz="2000" b="1" dirty="0"/>
              <a:t>Mobile phones are not permitted in the nursery</a:t>
            </a:r>
          </a:p>
          <a:p>
            <a:pPr indent="-285750">
              <a:buFont typeface="Arial" panose="020B0604020202020204" pitchFamily="34" charset="0"/>
              <a:buChar char="•"/>
            </a:pPr>
            <a:r>
              <a:rPr lang="en-GB" sz="2000" b="1" dirty="0"/>
              <a:t>Cameras and taking photographs are not allowed</a:t>
            </a:r>
          </a:p>
          <a:p>
            <a:pPr indent="-285750">
              <a:buFont typeface="Arial" panose="020B0604020202020204" pitchFamily="34" charset="0"/>
              <a:buChar char="•"/>
            </a:pPr>
            <a:r>
              <a:rPr lang="en-GB" sz="2000" b="1" dirty="0"/>
              <a:t>Ensure doors are always closed behind you; this will prevent other children exiting the nursery room</a:t>
            </a:r>
          </a:p>
          <a:p>
            <a:pPr indent="-285750">
              <a:buFont typeface="Arial" panose="020B0604020202020204" pitchFamily="34" charset="0"/>
              <a:buChar char="•"/>
            </a:pPr>
            <a:endParaRPr lang="en-GB" sz="2000" b="1" dirty="0"/>
          </a:p>
          <a:p>
            <a:r>
              <a:rPr lang="en-GB" sz="2000" b="1" dirty="0"/>
              <a:t>Health and safety for children - </a:t>
            </a:r>
          </a:p>
          <a:p>
            <a:pPr indent="-285750">
              <a:buFont typeface="Arial" panose="020B0604020202020204" pitchFamily="34" charset="0"/>
              <a:buChar char="•"/>
            </a:pPr>
            <a:r>
              <a:rPr lang="en-GB" sz="2000" b="1" dirty="0"/>
              <a:t>Children should wear appropriate clothing and footwear so they can run, climb and play easily.</a:t>
            </a:r>
          </a:p>
          <a:p>
            <a:pPr indent="-285750">
              <a:buFont typeface="Arial" panose="020B0604020202020204" pitchFamily="34" charset="0"/>
              <a:buChar char="•"/>
            </a:pPr>
            <a:r>
              <a:rPr lang="en-GB" sz="2000" b="1" dirty="0"/>
              <a:t>Children must not wear jewellery or scarves – these are not safe.</a:t>
            </a:r>
          </a:p>
          <a:p>
            <a:pPr indent="-285750">
              <a:buFont typeface="Arial" panose="020B0604020202020204" pitchFamily="34" charset="0"/>
              <a:buChar char="•"/>
            </a:pPr>
            <a:r>
              <a:rPr lang="en-GB" sz="2000" b="1" dirty="0"/>
              <a:t>If your child is unwell, please inform the nursery.  </a:t>
            </a:r>
          </a:p>
          <a:p>
            <a:pPr indent="-285750">
              <a:buFont typeface="Arial" panose="020B0604020202020204" pitchFamily="34" charset="0"/>
              <a:buChar char="•"/>
            </a:pPr>
            <a:r>
              <a:rPr lang="en-GB" sz="2000" b="1" dirty="0"/>
              <a:t>If your child develops vomiting or diarrhoea, they should be  not return to nursery for 48 hours.</a:t>
            </a:r>
          </a:p>
          <a:p>
            <a:pPr indent="-285750">
              <a:buFont typeface="Arial" panose="020B0604020202020204" pitchFamily="34" charset="0"/>
              <a:buChar char="•"/>
            </a:pPr>
            <a:r>
              <a:rPr lang="en-GB" sz="2000" b="1" dirty="0"/>
              <a:t>If your child  develops COVID 19 symptoms you must inform us  and follow the current government guidance.</a:t>
            </a:r>
          </a:p>
          <a:p>
            <a:pPr indent="-285750">
              <a:buFont typeface="Arial" panose="020B0604020202020204" pitchFamily="34" charset="0"/>
              <a:buChar char="•"/>
            </a:pPr>
            <a:r>
              <a:rPr lang="en-GB" sz="2000" b="1" dirty="0"/>
              <a:t>The nursery  is a nut free zone for the health and safety of those with a nut allergy.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789" y="1712347"/>
            <a:ext cx="1346737" cy="1346737"/>
          </a:xfrm>
          <a:prstGeom prst="rect">
            <a:avLst/>
          </a:prstGeom>
        </p:spPr>
      </p:pic>
    </p:spTree>
    <p:extLst>
      <p:ext uri="{BB962C8B-B14F-4D97-AF65-F5344CB8AC3E}">
        <p14:creationId xmlns:p14="http://schemas.microsoft.com/office/powerpoint/2010/main" val="334326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8617" y="619355"/>
            <a:ext cx="9294312" cy="3970318"/>
          </a:xfrm>
          <a:prstGeom prst="rect">
            <a:avLst/>
          </a:prstGeom>
          <a:noFill/>
        </p:spPr>
        <p:txBody>
          <a:bodyPr wrap="square" rtlCol="0">
            <a:spAutoFit/>
          </a:bodyPr>
          <a:lstStyle/>
          <a:p>
            <a:endParaRPr lang="en-GB" sz="2800" dirty="0"/>
          </a:p>
          <a:p>
            <a:endParaRPr lang="en-GB" sz="2800" dirty="0"/>
          </a:p>
          <a:p>
            <a:pPr marL="457200" indent="-457200">
              <a:buFont typeface="Arial" panose="020B0604020202020204" pitchFamily="34" charset="0"/>
              <a:buChar char="•"/>
            </a:pPr>
            <a:r>
              <a:rPr lang="en-GB" sz="2000" b="1" dirty="0"/>
              <a:t>Please read the safeguarding leaflet.</a:t>
            </a:r>
          </a:p>
          <a:p>
            <a:endParaRPr lang="en-GB" sz="2000" b="1" dirty="0"/>
          </a:p>
          <a:p>
            <a:pPr marL="457200" indent="-457200">
              <a:buFont typeface="Arial" panose="020B0604020202020204" pitchFamily="34" charset="0"/>
              <a:buChar char="•"/>
            </a:pPr>
            <a:r>
              <a:rPr lang="en-GB" sz="2000" b="1" dirty="0"/>
              <a:t>Please do not accompany a child other than your own into the toilet area.</a:t>
            </a:r>
          </a:p>
          <a:p>
            <a:pPr marL="457200" indent="-457200">
              <a:buFont typeface="Arial" panose="020B0604020202020204" pitchFamily="34" charset="0"/>
              <a:buChar char="•"/>
            </a:pPr>
            <a:endParaRPr lang="en-GB" sz="2000" b="1" dirty="0"/>
          </a:p>
          <a:p>
            <a:pPr marL="457200" indent="-457200">
              <a:buFont typeface="Arial" panose="020B0604020202020204" pitchFamily="34" charset="0"/>
              <a:buChar char="•"/>
            </a:pPr>
            <a:r>
              <a:rPr lang="en-GB" sz="2000" b="1" dirty="0"/>
              <a:t>Please let us know if someone different is coming to collect your child.</a:t>
            </a:r>
          </a:p>
          <a:p>
            <a:pPr marL="457200" indent="-457200">
              <a:buFont typeface="Arial" panose="020B0604020202020204" pitchFamily="34" charset="0"/>
              <a:buChar char="•"/>
            </a:pPr>
            <a:endParaRPr lang="en-GB" sz="2000" b="1" dirty="0"/>
          </a:p>
          <a:p>
            <a:endParaRPr lang="en-GB" sz="2000" b="1" dirty="0"/>
          </a:p>
          <a:p>
            <a:r>
              <a:rPr lang="en-GB" sz="2800" b="1" dirty="0"/>
              <a:t>If we have any concerns about a child’s wellbeing we have a duty of care to report this to social care.</a:t>
            </a:r>
            <a:endParaRPr lang="en-US" sz="2800" b="1" dirty="0"/>
          </a:p>
        </p:txBody>
      </p:sp>
      <p:sp>
        <p:nvSpPr>
          <p:cNvPr id="3" name="Rectangle 2"/>
          <p:cNvSpPr/>
          <p:nvPr/>
        </p:nvSpPr>
        <p:spPr>
          <a:xfrm>
            <a:off x="3781707" y="288245"/>
            <a:ext cx="3927358" cy="923330"/>
          </a:xfrm>
          <a:prstGeom prst="rect">
            <a:avLst/>
          </a:prstGeom>
          <a:noFill/>
        </p:spPr>
        <p:txBody>
          <a:bodyPr wrap="none" lIns="91440" tIns="45720" rIns="91440" bIns="45720">
            <a:spAutoFit/>
          </a:bodyPr>
          <a:lstStyle/>
          <a:p>
            <a:pPr algn="ctr"/>
            <a:r>
              <a:rPr lang="en-GB" sz="5400" b="1" cap="none" spc="0" dirty="0">
                <a:ln w="22225">
                  <a:solidFill>
                    <a:schemeClr val="accent2"/>
                  </a:solidFill>
                  <a:prstDash val="solid"/>
                </a:ln>
                <a:solidFill>
                  <a:schemeClr val="accent2">
                    <a:lumMod val="40000"/>
                    <a:lumOff val="60000"/>
                  </a:schemeClr>
                </a:solidFill>
                <a:effectLst/>
              </a:rPr>
              <a:t>Safeguarding</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37695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7972" y="418246"/>
            <a:ext cx="335380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Curriculum</a:t>
            </a:r>
          </a:p>
        </p:txBody>
      </p:sp>
      <p:sp>
        <p:nvSpPr>
          <p:cNvPr id="3" name="TextBox 2"/>
          <p:cNvSpPr txBox="1"/>
          <p:nvPr/>
        </p:nvSpPr>
        <p:spPr>
          <a:xfrm>
            <a:off x="1148220" y="1916482"/>
            <a:ext cx="9870510" cy="2215991"/>
          </a:xfrm>
          <a:prstGeom prst="rect">
            <a:avLst/>
          </a:prstGeom>
          <a:noFill/>
        </p:spPr>
        <p:txBody>
          <a:bodyPr wrap="square" rtlCol="0">
            <a:spAutoFit/>
          </a:bodyPr>
          <a:lstStyle/>
          <a:p>
            <a:pPr marL="285750" indent="-285750">
              <a:buFont typeface="Arial" panose="020B0604020202020204" pitchFamily="34" charset="0"/>
              <a:buChar char="•"/>
            </a:pPr>
            <a:r>
              <a:rPr lang="en-GB" sz="4000" dirty="0"/>
              <a:t>Preparing for nursery</a:t>
            </a:r>
          </a:p>
          <a:p>
            <a:pPr marL="285750" indent="-285750">
              <a:buFont typeface="Arial" panose="020B0604020202020204" pitchFamily="34" charset="0"/>
              <a:buChar char="•"/>
            </a:pPr>
            <a:r>
              <a:rPr lang="en-GB" sz="4000" dirty="0"/>
              <a:t>Learning within the setting</a:t>
            </a:r>
          </a:p>
          <a:p>
            <a:pPr marL="285750" indent="-285750">
              <a:buFont typeface="Arial" panose="020B0604020202020204" pitchFamily="34" charset="0"/>
              <a:buChar char="•"/>
            </a:pPr>
            <a:r>
              <a:rPr lang="en-GB" sz="4000" dirty="0"/>
              <a:t>Areas of the curriculum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345" y="2797893"/>
            <a:ext cx="3701366" cy="396348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094" y="168993"/>
            <a:ext cx="2449686" cy="183726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515" y="206645"/>
            <a:ext cx="3071727" cy="230379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843" y="3898506"/>
            <a:ext cx="3768893" cy="282667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1883" y="4020064"/>
            <a:ext cx="3211399" cy="2408549"/>
          </a:xfrm>
          <a:prstGeom prst="rect">
            <a:avLst/>
          </a:prstGeom>
        </p:spPr>
      </p:pic>
    </p:spTree>
    <p:extLst>
      <p:ext uri="{BB962C8B-B14F-4D97-AF65-F5344CB8AC3E}">
        <p14:creationId xmlns:p14="http://schemas.microsoft.com/office/powerpoint/2010/main" val="177329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220" y="1916482"/>
            <a:ext cx="9870510" cy="984885"/>
          </a:xfrm>
          <a:prstGeom prst="rect">
            <a:avLst/>
          </a:prstGeom>
          <a:noFill/>
        </p:spPr>
        <p:txBody>
          <a:bodyPr wrap="square" rtlCol="0">
            <a:spAutoFit/>
          </a:bodyPr>
          <a:lstStyle/>
          <a:p>
            <a:pPr marL="285750" indent="-285750">
              <a:buFont typeface="Arial" panose="020B0604020202020204" pitchFamily="34" charset="0"/>
              <a:buChar char="•"/>
            </a:pPr>
            <a:r>
              <a:rPr lang="en-GB" sz="4000" dirty="0"/>
              <a:t>Preparing for nursery</a:t>
            </a:r>
          </a:p>
          <a:p>
            <a:endParaRPr lang="en-US" dirty="0"/>
          </a:p>
        </p:txBody>
      </p:sp>
    </p:spTree>
    <p:extLst>
      <p:ext uri="{BB962C8B-B14F-4D97-AF65-F5344CB8AC3E}">
        <p14:creationId xmlns:p14="http://schemas.microsoft.com/office/powerpoint/2010/main" val="3351839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1076</TotalTime>
  <Words>1569</Words>
  <Application>Microsoft Office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Welcome to Tunstall Nursery School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Cognitive skills- the way children learn</vt:lpstr>
      <vt:lpstr>Social and emotional skills</vt:lpstr>
      <vt:lpstr>  Snacks </vt:lpstr>
      <vt:lpstr>Your child’s Learning Journey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Tunstall Nursery School and Children’s Centre</dc:title>
  <dc:creator>Leigh @Tunstall</dc:creator>
  <cp:lastModifiedBy>Leigh @Tunstall</cp:lastModifiedBy>
  <cp:revision>122</cp:revision>
  <cp:lastPrinted>2019-06-26T13:09:49Z</cp:lastPrinted>
  <dcterms:created xsi:type="dcterms:W3CDTF">2015-06-22T10:36:56Z</dcterms:created>
  <dcterms:modified xsi:type="dcterms:W3CDTF">2021-07-05T10:04:47Z</dcterms:modified>
</cp:coreProperties>
</file>